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8225"/>
  <p:embeddedFontLst>
    <p:embeddedFont>
      <p:font typeface="Cormorant Garamond" panose="020B0604020202020204" charset="0"/>
      <p:regular r:id="rId5"/>
    </p:embeddedFont>
    <p:embeddedFont>
      <p:font typeface="Genty Sans" panose="020B0604020202020204" charset="0"/>
      <p:regular r:id="rId6"/>
    </p:embeddedFont>
    <p:embeddedFont>
      <p:font typeface="Josefin Sans" pitchFamily="2" charset="0"/>
      <p:regular r:id="rId7"/>
    </p:embeddedFont>
    <p:embeddedFont>
      <p:font typeface="KG Primary Penmanship" panose="020B0604020202020204" charset="0"/>
      <p:regular r:id="rId8"/>
    </p:embeddedFont>
    <p:embeddedFont>
      <p:font typeface="More Sugar"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3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EEAC6B0-2D99-4FAF-B0E1-51D02630A194}" type="datetimeFigureOut">
              <a:rPr lang="en-GB" smtClean="0"/>
              <a:t>01/03/2025</a:t>
            </a:fld>
            <a:endParaRPr lang="en-GB"/>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A20D0A5-07B6-44F6-ABFC-5518135E0199}" type="slidenum">
              <a:rPr lang="en-GB" smtClean="0"/>
              <a:t>‹#›</a:t>
            </a:fld>
            <a:endParaRPr lang="en-GB"/>
          </a:p>
        </p:txBody>
      </p:sp>
    </p:spTree>
    <p:extLst>
      <p:ext uri="{BB962C8B-B14F-4D97-AF65-F5344CB8AC3E}">
        <p14:creationId xmlns:p14="http://schemas.microsoft.com/office/powerpoint/2010/main" val="257220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svg"/><Relationship Id="rId21" Type="http://schemas.openxmlformats.org/officeDocument/2006/relationships/image" Target="../media/image8.png"/><Relationship Id="rId7" Type="http://schemas.openxmlformats.org/officeDocument/2006/relationships/image" Target="../media/image15.sv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sv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sv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sv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31654" y="3963725"/>
            <a:ext cx="1057704" cy="2011482"/>
          </a:xfrm>
          <a:custGeom>
            <a:avLst/>
            <a:gdLst/>
            <a:ahLst/>
            <a:cxnLst/>
            <a:rect l="l" t="t" r="r" b="b"/>
            <a:pathLst>
              <a:path w="1057704" h="2011482">
                <a:moveTo>
                  <a:pt x="0" y="0"/>
                </a:moveTo>
                <a:lnTo>
                  <a:pt x="1057704" y="0"/>
                </a:lnTo>
                <a:lnTo>
                  <a:pt x="1057704" y="2011482"/>
                </a:lnTo>
                <a:lnTo>
                  <a:pt x="0" y="2011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490940" y="3577401"/>
            <a:ext cx="1509200" cy="2246948"/>
          </a:xfrm>
          <a:custGeom>
            <a:avLst/>
            <a:gdLst/>
            <a:ahLst/>
            <a:cxnLst/>
            <a:rect l="l" t="t" r="r" b="b"/>
            <a:pathLst>
              <a:path w="1509200" h="2246948">
                <a:moveTo>
                  <a:pt x="0" y="0"/>
                </a:moveTo>
                <a:lnTo>
                  <a:pt x="1509200" y="0"/>
                </a:lnTo>
                <a:lnTo>
                  <a:pt x="1509200" y="2246948"/>
                </a:lnTo>
                <a:lnTo>
                  <a:pt x="0" y="2246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8898691" y="207168"/>
            <a:ext cx="1654607" cy="2390763"/>
          </a:xfrm>
          <a:custGeom>
            <a:avLst/>
            <a:gdLst/>
            <a:ahLst/>
            <a:cxnLst/>
            <a:rect l="l" t="t" r="r" b="b"/>
            <a:pathLst>
              <a:path w="1654607" h="2390763">
                <a:moveTo>
                  <a:pt x="0" y="0"/>
                </a:moveTo>
                <a:lnTo>
                  <a:pt x="1654607" y="0"/>
                </a:lnTo>
                <a:lnTo>
                  <a:pt x="1654607" y="2390763"/>
                </a:lnTo>
                <a:lnTo>
                  <a:pt x="0" y="2390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3952036" y="0"/>
            <a:ext cx="2339170" cy="1655587"/>
          </a:xfrm>
          <a:custGeom>
            <a:avLst/>
            <a:gdLst/>
            <a:ahLst/>
            <a:cxnLst/>
            <a:rect l="l" t="t" r="r" b="b"/>
            <a:pathLst>
              <a:path w="2339170" h="1655587">
                <a:moveTo>
                  <a:pt x="0" y="0"/>
                </a:moveTo>
                <a:lnTo>
                  <a:pt x="2339170" y="0"/>
                </a:lnTo>
                <a:lnTo>
                  <a:pt x="2339170" y="1655587"/>
                </a:lnTo>
                <a:lnTo>
                  <a:pt x="0" y="1655587"/>
                </a:lnTo>
                <a:lnTo>
                  <a:pt x="0" y="0"/>
                </a:lnTo>
                <a:close/>
              </a:path>
            </a:pathLst>
          </a:custGeom>
          <a:blipFill>
            <a:blip r:embed="rId8"/>
            <a:stretch>
              <a:fillRect/>
            </a:stretch>
          </a:blipFill>
        </p:spPr>
        <p:txBody>
          <a:bodyPr/>
          <a:lstStyle/>
          <a:p>
            <a:endParaRPr lang="en-GB"/>
          </a:p>
        </p:txBody>
      </p:sp>
      <p:sp>
        <p:nvSpPr>
          <p:cNvPr id="6" name="TextBox 6"/>
          <p:cNvSpPr txBox="1"/>
          <p:nvPr/>
        </p:nvSpPr>
        <p:spPr>
          <a:xfrm>
            <a:off x="0" y="6216476"/>
            <a:ext cx="10692000" cy="1162050"/>
          </a:xfrm>
          <a:prstGeom prst="rect">
            <a:avLst/>
          </a:prstGeom>
        </p:spPr>
        <p:txBody>
          <a:bodyPr lIns="0" tIns="0" rIns="0" bIns="0" rtlCol="0" anchor="t">
            <a:spAutoFit/>
          </a:bodyPr>
          <a:lstStyle/>
          <a:p>
            <a:pPr algn="ctr">
              <a:lnSpc>
                <a:spcPts val="1500"/>
              </a:lnSpc>
            </a:pPr>
            <a:r>
              <a:rPr lang="en-US" sz="1500">
                <a:solidFill>
                  <a:srgbClr val="000000"/>
                </a:solidFill>
                <a:latin typeface="Cormorant Garamond"/>
                <a:ea typeface="Cormorant Garamond"/>
                <a:cs typeface="Cormorant Garamond"/>
                <a:sym typeface="Cormorant Garamond"/>
              </a:rPr>
              <a:t>Please be aware that some of our dishes contain ingredients produced by GMOs. </a:t>
            </a:r>
          </a:p>
          <a:p>
            <a:pPr algn="ctr">
              <a:lnSpc>
                <a:spcPts val="1500"/>
              </a:lnSpc>
            </a:pPr>
            <a:r>
              <a:rPr lang="en-US" sz="1500">
                <a:solidFill>
                  <a:srgbClr val="000000"/>
                </a:solidFill>
                <a:latin typeface="Cormorant Garamond"/>
                <a:ea typeface="Cormorant Garamond"/>
                <a:cs typeface="Cormorant Garamond"/>
                <a:sym typeface="Cormorant Garamond"/>
              </a:rPr>
              <a:t>If you have any dietary requirements or are concerned about food allergies, e.g. nuts, you are invited to ask one of our team members for assistance when selecting menu items. However, please be aware that food containing allergens are prepared and cooked in our kitchen. Adults need around 2000 kcal a day.All prices include VAT at the current rate. A discretionary 12.5% service charge will be added to your bill.</a:t>
            </a:r>
          </a:p>
          <a:p>
            <a:pPr algn="ctr">
              <a:lnSpc>
                <a:spcPts val="1500"/>
              </a:lnSpc>
            </a:pPr>
            <a:r>
              <a:rPr lang="en-US" sz="1500">
                <a:solidFill>
                  <a:srgbClr val="000000"/>
                </a:solidFill>
                <a:latin typeface="Cormorant Garamond"/>
                <a:ea typeface="Cormorant Garamond"/>
                <a:cs typeface="Cormorant Garamond"/>
                <a:sym typeface="Cormorant Garamond"/>
              </a:rPr>
              <a:t>(v) vegetarian (vg) vegan (ngci) no gluten containing ingredients Prices are in local currency.</a:t>
            </a:r>
          </a:p>
          <a:p>
            <a:pPr algn="ctr">
              <a:lnSpc>
                <a:spcPts val="1500"/>
              </a:lnSpc>
              <a:spcBef>
                <a:spcPct val="0"/>
              </a:spcBef>
            </a:pPr>
            <a:endParaRPr lang="en-US" sz="1500">
              <a:solidFill>
                <a:srgbClr val="000000"/>
              </a:solidFill>
              <a:latin typeface="Cormorant Garamond"/>
              <a:ea typeface="Cormorant Garamond"/>
              <a:cs typeface="Cormorant Garamond"/>
              <a:sym typeface="Cormorant Garamond"/>
            </a:endParaRPr>
          </a:p>
        </p:txBody>
      </p:sp>
      <p:sp>
        <p:nvSpPr>
          <p:cNvPr id="7" name="TextBox 7"/>
          <p:cNvSpPr txBox="1"/>
          <p:nvPr/>
        </p:nvSpPr>
        <p:spPr>
          <a:xfrm>
            <a:off x="4178602" y="2170256"/>
            <a:ext cx="3052301" cy="3912870"/>
          </a:xfrm>
          <a:prstGeom prst="rect">
            <a:avLst/>
          </a:prstGeom>
        </p:spPr>
        <p:txBody>
          <a:bodyPr lIns="0" tIns="0" rIns="0" bIns="0" rtlCol="0" anchor="t">
            <a:spAutoFit/>
          </a:bodyPr>
          <a:lstStyle/>
          <a:p>
            <a:pPr algn="l">
              <a:lnSpc>
                <a:spcPts val="1800"/>
              </a:lnSpc>
            </a:pPr>
            <a:r>
              <a:rPr lang="en-US" sz="1800" dirty="0">
                <a:solidFill>
                  <a:srgbClr val="000000"/>
                </a:solidFill>
                <a:latin typeface="Josefin Sans"/>
                <a:ea typeface="Josefin Sans"/>
                <a:cs typeface="Josefin Sans"/>
                <a:sym typeface="Josefin Sans"/>
              </a:rPr>
              <a:t>Beef Slider – Cheese, Bacon &amp; house salad or fries </a:t>
            </a:r>
          </a:p>
          <a:p>
            <a:pPr algn="l">
              <a:lnSpc>
                <a:spcPts val="1800"/>
              </a:lnSpc>
            </a:pPr>
            <a:endParaRPr lang="en-US" sz="1800" dirty="0">
              <a:solidFill>
                <a:srgbClr val="000000"/>
              </a:solidFill>
              <a:latin typeface="Josefin Sans"/>
              <a:ea typeface="Josefin Sans"/>
              <a:cs typeface="Josefin Sans"/>
              <a:sym typeface="Josefin Sans"/>
            </a:endParaRPr>
          </a:p>
          <a:p>
            <a:pPr algn="l">
              <a:lnSpc>
                <a:spcPts val="1800"/>
              </a:lnSpc>
            </a:pPr>
            <a:r>
              <a:rPr lang="en-US" sz="1800" dirty="0">
                <a:solidFill>
                  <a:srgbClr val="000000"/>
                </a:solidFill>
                <a:latin typeface="Josefin Sans"/>
                <a:ea typeface="Josefin Sans"/>
                <a:cs typeface="Josefin Sans"/>
                <a:sym typeface="Josefin Sans"/>
              </a:rPr>
              <a:t>Breaded Chicken Goujon, house salad or fries </a:t>
            </a:r>
          </a:p>
          <a:p>
            <a:pPr algn="l">
              <a:lnSpc>
                <a:spcPts val="1800"/>
              </a:lnSpc>
            </a:pPr>
            <a:endParaRPr lang="en-US" sz="1800" dirty="0">
              <a:solidFill>
                <a:srgbClr val="000000"/>
              </a:solidFill>
              <a:latin typeface="Josefin Sans"/>
              <a:ea typeface="Josefin Sans"/>
              <a:cs typeface="Josefin Sans"/>
              <a:sym typeface="Josefin Sans"/>
            </a:endParaRPr>
          </a:p>
          <a:p>
            <a:pPr algn="l">
              <a:lnSpc>
                <a:spcPts val="1800"/>
              </a:lnSpc>
            </a:pPr>
            <a:r>
              <a:rPr lang="en-US" sz="1800" dirty="0">
                <a:solidFill>
                  <a:srgbClr val="000000"/>
                </a:solidFill>
                <a:latin typeface="Josefin Sans"/>
                <a:ea typeface="Josefin Sans"/>
                <a:cs typeface="Josefin Sans"/>
                <a:sym typeface="Josefin Sans"/>
              </a:rPr>
              <a:t>Mini fish &amp; chips </a:t>
            </a:r>
          </a:p>
          <a:p>
            <a:pPr algn="l">
              <a:lnSpc>
                <a:spcPts val="1800"/>
              </a:lnSpc>
            </a:pPr>
            <a:endParaRPr lang="en-US" sz="1800" dirty="0">
              <a:solidFill>
                <a:srgbClr val="000000"/>
              </a:solidFill>
              <a:latin typeface="Josefin Sans"/>
              <a:ea typeface="Josefin Sans"/>
              <a:cs typeface="Josefin Sans"/>
              <a:sym typeface="Josefin Sans"/>
            </a:endParaRPr>
          </a:p>
          <a:p>
            <a:pPr algn="l">
              <a:lnSpc>
                <a:spcPts val="1800"/>
              </a:lnSpc>
            </a:pPr>
            <a:r>
              <a:rPr lang="en-US" sz="1800" dirty="0">
                <a:solidFill>
                  <a:srgbClr val="000000"/>
                </a:solidFill>
                <a:latin typeface="Josefin Sans"/>
                <a:ea typeface="Josefin Sans"/>
                <a:cs typeface="Josefin Sans"/>
                <a:sym typeface="Josefin Sans"/>
              </a:rPr>
              <a:t>Pasta in Tomato Sauce – Basil &amp; Cherry Tomato(vegan)</a:t>
            </a:r>
          </a:p>
          <a:p>
            <a:pPr algn="l">
              <a:lnSpc>
                <a:spcPts val="1800"/>
              </a:lnSpc>
            </a:pPr>
            <a:endParaRPr lang="en-US" sz="1800" dirty="0">
              <a:solidFill>
                <a:srgbClr val="000000"/>
              </a:solidFill>
              <a:latin typeface="Josefin Sans"/>
              <a:ea typeface="Josefin Sans"/>
              <a:cs typeface="Josefin Sans"/>
              <a:sym typeface="Josefin Sans"/>
            </a:endParaRPr>
          </a:p>
          <a:p>
            <a:pPr algn="l">
              <a:lnSpc>
                <a:spcPts val="1800"/>
              </a:lnSpc>
            </a:pPr>
            <a:r>
              <a:rPr lang="en-US" sz="1800" dirty="0">
                <a:solidFill>
                  <a:srgbClr val="000000"/>
                </a:solidFill>
                <a:latin typeface="Josefin Sans"/>
                <a:ea typeface="Josefin Sans"/>
                <a:cs typeface="Josefin Sans"/>
                <a:sym typeface="Josefin Sans"/>
              </a:rPr>
              <a:t>Macaroni cheese (v)</a:t>
            </a:r>
          </a:p>
          <a:p>
            <a:pPr algn="l">
              <a:lnSpc>
                <a:spcPts val="1800"/>
              </a:lnSpc>
            </a:pPr>
            <a:endParaRPr lang="en-US" sz="1800" dirty="0">
              <a:solidFill>
                <a:srgbClr val="000000"/>
              </a:solidFill>
              <a:latin typeface="Josefin Sans"/>
              <a:ea typeface="Josefin Sans"/>
              <a:cs typeface="Josefin Sans"/>
              <a:sym typeface="Josefin Sans"/>
            </a:endParaRPr>
          </a:p>
          <a:p>
            <a:pPr algn="l">
              <a:lnSpc>
                <a:spcPts val="1800"/>
              </a:lnSpc>
            </a:pPr>
            <a:r>
              <a:rPr lang="en-US" sz="1800" dirty="0">
                <a:solidFill>
                  <a:srgbClr val="000000"/>
                </a:solidFill>
                <a:latin typeface="Josefin Sans"/>
                <a:ea typeface="Josefin Sans"/>
                <a:cs typeface="Josefin Sans"/>
                <a:sym typeface="Josefin Sans"/>
              </a:rPr>
              <a:t>BBQ Baby ribs &amp; house salad or fries (gf)</a:t>
            </a:r>
          </a:p>
          <a:p>
            <a:pPr algn="ctr">
              <a:lnSpc>
                <a:spcPts val="1800"/>
              </a:lnSpc>
              <a:spcBef>
                <a:spcPct val="0"/>
              </a:spcBef>
            </a:pPr>
            <a:endParaRPr lang="en-US" sz="1800" dirty="0">
              <a:solidFill>
                <a:srgbClr val="000000"/>
              </a:solidFill>
              <a:latin typeface="Josefin Sans"/>
              <a:ea typeface="Josefin Sans"/>
              <a:cs typeface="Josefin Sans"/>
              <a:sym typeface="Josefin Sans"/>
            </a:endParaRPr>
          </a:p>
        </p:txBody>
      </p:sp>
      <p:sp>
        <p:nvSpPr>
          <p:cNvPr id="8" name="Freeform 8"/>
          <p:cNvSpPr/>
          <p:nvPr/>
        </p:nvSpPr>
        <p:spPr>
          <a:xfrm>
            <a:off x="2597000" y="2263566"/>
            <a:ext cx="1537279" cy="1305289"/>
          </a:xfrm>
          <a:custGeom>
            <a:avLst/>
            <a:gdLst/>
            <a:ahLst/>
            <a:cxnLst/>
            <a:rect l="l" t="t" r="r" b="b"/>
            <a:pathLst>
              <a:path w="1537279" h="1305289">
                <a:moveTo>
                  <a:pt x="0" y="0"/>
                </a:moveTo>
                <a:lnTo>
                  <a:pt x="1537279" y="0"/>
                </a:lnTo>
                <a:lnTo>
                  <a:pt x="1537279" y="1305290"/>
                </a:lnTo>
                <a:lnTo>
                  <a:pt x="0" y="13052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TextBox 9"/>
          <p:cNvSpPr txBox="1"/>
          <p:nvPr/>
        </p:nvSpPr>
        <p:spPr>
          <a:xfrm>
            <a:off x="519814" y="302418"/>
            <a:ext cx="1651253" cy="1353169"/>
          </a:xfrm>
          <a:prstGeom prst="rect">
            <a:avLst/>
          </a:prstGeom>
        </p:spPr>
        <p:txBody>
          <a:bodyPr lIns="0" tIns="0" rIns="0" bIns="0" rtlCol="0" anchor="t">
            <a:spAutoFit/>
          </a:bodyPr>
          <a:lstStyle/>
          <a:p>
            <a:pPr algn="ctr">
              <a:lnSpc>
                <a:spcPts val="5226"/>
              </a:lnSpc>
            </a:pPr>
            <a:r>
              <a:rPr lang="en-US" sz="5226">
                <a:solidFill>
                  <a:srgbClr val="000000"/>
                </a:solidFill>
                <a:latin typeface="Cormorant Garamond"/>
                <a:ea typeface="Cormorant Garamond"/>
                <a:cs typeface="Cormorant Garamond"/>
                <a:sym typeface="Cormorant Garamond"/>
              </a:rPr>
              <a:t>Kids </a:t>
            </a:r>
          </a:p>
          <a:p>
            <a:pPr algn="ctr">
              <a:lnSpc>
                <a:spcPts val="5226"/>
              </a:lnSpc>
              <a:spcBef>
                <a:spcPct val="0"/>
              </a:spcBef>
            </a:pPr>
            <a:r>
              <a:rPr lang="en-US" sz="5226">
                <a:solidFill>
                  <a:srgbClr val="000000"/>
                </a:solidFill>
                <a:latin typeface="Cormorant Garamond"/>
                <a:ea typeface="Cormorant Garamond"/>
                <a:cs typeface="Cormorant Garamond"/>
                <a:sym typeface="Cormorant Garamond"/>
              </a:rPr>
              <a:t>Menu </a:t>
            </a:r>
          </a:p>
        </p:txBody>
      </p:sp>
      <p:sp>
        <p:nvSpPr>
          <p:cNvPr id="10" name="TextBox 10"/>
          <p:cNvSpPr txBox="1"/>
          <p:nvPr/>
        </p:nvSpPr>
        <p:spPr>
          <a:xfrm>
            <a:off x="138203" y="1684162"/>
            <a:ext cx="2414473" cy="612140"/>
          </a:xfrm>
          <a:prstGeom prst="rect">
            <a:avLst/>
          </a:prstGeom>
        </p:spPr>
        <p:txBody>
          <a:bodyPr lIns="0" tIns="0" rIns="0" bIns="0" rtlCol="0" anchor="t">
            <a:spAutoFit/>
          </a:bodyPr>
          <a:lstStyle/>
          <a:p>
            <a:pPr algn="ctr">
              <a:lnSpc>
                <a:spcPts val="1599"/>
              </a:lnSpc>
            </a:pPr>
            <a:r>
              <a:rPr lang="en-US" sz="1599" dirty="0">
                <a:solidFill>
                  <a:srgbClr val="000000"/>
                </a:solidFill>
                <a:latin typeface="Cormorant Garamond"/>
                <a:ea typeface="Cormorant Garamond"/>
                <a:cs typeface="Cormorant Garamond"/>
                <a:sym typeface="Cormorant Garamond"/>
              </a:rPr>
              <a:t>2 courses £8.50</a:t>
            </a:r>
          </a:p>
          <a:p>
            <a:pPr algn="ctr">
              <a:lnSpc>
                <a:spcPts val="1599"/>
              </a:lnSpc>
            </a:pPr>
            <a:r>
              <a:rPr lang="en-US" sz="1599" dirty="0">
                <a:solidFill>
                  <a:srgbClr val="000000"/>
                </a:solidFill>
                <a:latin typeface="Cormorant Garamond"/>
                <a:ea typeface="Cormorant Garamond"/>
                <a:cs typeface="Cormorant Garamond"/>
                <a:sym typeface="Cormorant Garamond"/>
              </a:rPr>
              <a:t>3 courses £10</a:t>
            </a:r>
          </a:p>
          <a:p>
            <a:pPr algn="ctr">
              <a:lnSpc>
                <a:spcPts val="1599"/>
              </a:lnSpc>
              <a:spcBef>
                <a:spcPct val="0"/>
              </a:spcBef>
            </a:pPr>
            <a:endParaRPr lang="en-US" sz="1599" dirty="0">
              <a:solidFill>
                <a:srgbClr val="000000"/>
              </a:solidFill>
              <a:latin typeface="Cormorant Garamond"/>
              <a:ea typeface="Cormorant Garamond"/>
              <a:cs typeface="Cormorant Garamond"/>
              <a:sym typeface="Cormorant Garamond"/>
            </a:endParaRPr>
          </a:p>
        </p:txBody>
      </p:sp>
      <p:sp>
        <p:nvSpPr>
          <p:cNvPr id="11" name="TextBox 11"/>
          <p:cNvSpPr txBox="1"/>
          <p:nvPr/>
        </p:nvSpPr>
        <p:spPr>
          <a:xfrm>
            <a:off x="199941" y="2386621"/>
            <a:ext cx="1971126" cy="255270"/>
          </a:xfrm>
          <a:prstGeom prst="rect">
            <a:avLst/>
          </a:prstGeom>
        </p:spPr>
        <p:txBody>
          <a:bodyPr lIns="0" tIns="0" rIns="0" bIns="0" rtlCol="0" anchor="t">
            <a:spAutoFit/>
          </a:bodyPr>
          <a:lstStyle/>
          <a:p>
            <a:pPr algn="ctr">
              <a:lnSpc>
                <a:spcPts val="1800"/>
              </a:lnSpc>
            </a:pPr>
            <a:r>
              <a:rPr lang="en-US" sz="1800">
                <a:solidFill>
                  <a:srgbClr val="000000"/>
                </a:solidFill>
                <a:latin typeface="Josefin Sans"/>
                <a:ea typeface="Josefin Sans"/>
                <a:cs typeface="Josefin Sans"/>
                <a:sym typeface="Josefin Sans"/>
              </a:rPr>
              <a:t>To Start </a:t>
            </a:r>
          </a:p>
        </p:txBody>
      </p:sp>
      <p:sp>
        <p:nvSpPr>
          <p:cNvPr id="12" name="TextBox 12"/>
          <p:cNvSpPr txBox="1"/>
          <p:nvPr/>
        </p:nvSpPr>
        <p:spPr>
          <a:xfrm>
            <a:off x="138203" y="2970356"/>
            <a:ext cx="2352736" cy="2312670"/>
          </a:xfrm>
          <a:prstGeom prst="rect">
            <a:avLst/>
          </a:prstGeom>
        </p:spPr>
        <p:txBody>
          <a:bodyPr lIns="0" tIns="0" rIns="0" bIns="0" rtlCol="0" anchor="t">
            <a:spAutoFit/>
          </a:bodyPr>
          <a:lstStyle/>
          <a:p>
            <a:pPr algn="l">
              <a:lnSpc>
                <a:spcPts val="1800"/>
              </a:lnSpc>
            </a:pPr>
            <a:r>
              <a:rPr lang="en-US" sz="1800">
                <a:solidFill>
                  <a:srgbClr val="000000"/>
                </a:solidFill>
                <a:latin typeface="Josefin Sans"/>
                <a:ea typeface="Josefin Sans"/>
                <a:cs typeface="Josefin Sans"/>
                <a:sym typeface="Josefin Sans"/>
              </a:rPr>
              <a:t>Garlic Bread – topped with Mature Cheddar (v)</a:t>
            </a:r>
          </a:p>
          <a:p>
            <a:pPr algn="l">
              <a:lnSpc>
                <a:spcPts val="1800"/>
              </a:lnSpc>
            </a:pPr>
            <a:endParaRPr lang="en-US" sz="1800">
              <a:solidFill>
                <a:srgbClr val="000000"/>
              </a:solidFill>
              <a:latin typeface="Josefin Sans"/>
              <a:ea typeface="Josefin Sans"/>
              <a:cs typeface="Josefin Sans"/>
              <a:sym typeface="Josefin Sans"/>
            </a:endParaRPr>
          </a:p>
          <a:p>
            <a:pPr algn="l">
              <a:lnSpc>
                <a:spcPts val="1800"/>
              </a:lnSpc>
            </a:pPr>
            <a:r>
              <a:rPr lang="en-US" sz="1800">
                <a:solidFill>
                  <a:srgbClr val="000000"/>
                </a:solidFill>
                <a:latin typeface="Josefin Sans"/>
                <a:ea typeface="Josefin Sans"/>
                <a:cs typeface="Josefin Sans"/>
                <a:sym typeface="Josefin Sans"/>
              </a:rPr>
              <a:t>Hummus &amp; Veg sticks (vegan, gf)</a:t>
            </a:r>
          </a:p>
          <a:p>
            <a:pPr algn="l">
              <a:lnSpc>
                <a:spcPts val="1800"/>
              </a:lnSpc>
            </a:pPr>
            <a:endParaRPr lang="en-US" sz="1800">
              <a:solidFill>
                <a:srgbClr val="000000"/>
              </a:solidFill>
              <a:latin typeface="Josefin Sans"/>
              <a:ea typeface="Josefin Sans"/>
              <a:cs typeface="Josefin Sans"/>
              <a:sym typeface="Josefin Sans"/>
            </a:endParaRPr>
          </a:p>
          <a:p>
            <a:pPr algn="l">
              <a:lnSpc>
                <a:spcPts val="1800"/>
              </a:lnSpc>
              <a:spcBef>
                <a:spcPct val="0"/>
              </a:spcBef>
            </a:pPr>
            <a:r>
              <a:rPr lang="en-US" sz="1800">
                <a:solidFill>
                  <a:srgbClr val="000000"/>
                </a:solidFill>
                <a:latin typeface="Josefin Sans"/>
                <a:ea typeface="Josefin Sans"/>
                <a:cs typeface="Josefin Sans"/>
                <a:sym typeface="Josefin Sans"/>
              </a:rPr>
              <a:t>Sweet potato wedges with BBQ sauce (vegan , gf</a:t>
            </a:r>
          </a:p>
        </p:txBody>
      </p:sp>
      <p:sp>
        <p:nvSpPr>
          <p:cNvPr id="13" name="TextBox 13"/>
          <p:cNvSpPr txBox="1"/>
          <p:nvPr/>
        </p:nvSpPr>
        <p:spPr>
          <a:xfrm>
            <a:off x="4136058" y="1720675"/>
            <a:ext cx="1971126" cy="255270"/>
          </a:xfrm>
          <a:prstGeom prst="rect">
            <a:avLst/>
          </a:prstGeom>
        </p:spPr>
        <p:txBody>
          <a:bodyPr lIns="0" tIns="0" rIns="0" bIns="0" rtlCol="0" anchor="t">
            <a:spAutoFit/>
          </a:bodyPr>
          <a:lstStyle/>
          <a:p>
            <a:pPr algn="ctr">
              <a:lnSpc>
                <a:spcPts val="1800"/>
              </a:lnSpc>
            </a:pPr>
            <a:r>
              <a:rPr lang="en-US" sz="1800">
                <a:solidFill>
                  <a:srgbClr val="000000"/>
                </a:solidFill>
                <a:latin typeface="Josefin Sans"/>
                <a:ea typeface="Josefin Sans"/>
                <a:cs typeface="Josefin Sans"/>
                <a:sym typeface="Josefin Sans"/>
              </a:rPr>
              <a:t>Mains</a:t>
            </a:r>
          </a:p>
        </p:txBody>
      </p:sp>
      <p:sp>
        <p:nvSpPr>
          <p:cNvPr id="14" name="TextBox 14"/>
          <p:cNvSpPr txBox="1"/>
          <p:nvPr/>
        </p:nvSpPr>
        <p:spPr>
          <a:xfrm>
            <a:off x="7970333" y="3283079"/>
            <a:ext cx="2582965" cy="2541270"/>
          </a:xfrm>
          <a:prstGeom prst="rect">
            <a:avLst/>
          </a:prstGeom>
        </p:spPr>
        <p:txBody>
          <a:bodyPr lIns="0" tIns="0" rIns="0" bIns="0" rtlCol="0" anchor="t">
            <a:spAutoFit/>
          </a:bodyPr>
          <a:lstStyle/>
          <a:p>
            <a:pPr algn="just">
              <a:lnSpc>
                <a:spcPts val="1800"/>
              </a:lnSpc>
            </a:pPr>
            <a:r>
              <a:rPr lang="en-US" sz="1800">
                <a:solidFill>
                  <a:srgbClr val="000000"/>
                </a:solidFill>
                <a:latin typeface="Josefin Sans"/>
                <a:ea typeface="Josefin Sans"/>
                <a:cs typeface="Josefin Sans"/>
                <a:sym typeface="Josefin Sans"/>
              </a:rPr>
              <a:t>Chunky Cut Fresh Fruit Salad ( vegan , gf)</a:t>
            </a:r>
          </a:p>
          <a:p>
            <a:pPr algn="just">
              <a:lnSpc>
                <a:spcPts val="1800"/>
              </a:lnSpc>
            </a:pPr>
            <a:endParaRPr lang="en-US" sz="1800">
              <a:solidFill>
                <a:srgbClr val="000000"/>
              </a:solidFill>
              <a:latin typeface="Josefin Sans"/>
              <a:ea typeface="Josefin Sans"/>
              <a:cs typeface="Josefin Sans"/>
              <a:sym typeface="Josefin Sans"/>
            </a:endParaRPr>
          </a:p>
          <a:p>
            <a:pPr algn="l">
              <a:lnSpc>
                <a:spcPts val="1800"/>
              </a:lnSpc>
            </a:pPr>
            <a:r>
              <a:rPr lang="en-US" sz="1800">
                <a:solidFill>
                  <a:srgbClr val="000000"/>
                </a:solidFill>
                <a:latin typeface="Josefin Sans"/>
                <a:ea typeface="Josefin Sans"/>
                <a:cs typeface="Josefin Sans"/>
                <a:sym typeface="Josefin Sans"/>
              </a:rPr>
              <a:t>Warm Chocolate Brownie Sundae (v)</a:t>
            </a:r>
          </a:p>
          <a:p>
            <a:pPr algn="just">
              <a:lnSpc>
                <a:spcPts val="1800"/>
              </a:lnSpc>
            </a:pPr>
            <a:endParaRPr lang="en-US" sz="1800">
              <a:solidFill>
                <a:srgbClr val="000000"/>
              </a:solidFill>
              <a:latin typeface="Josefin Sans"/>
              <a:ea typeface="Josefin Sans"/>
              <a:cs typeface="Josefin Sans"/>
              <a:sym typeface="Josefin Sans"/>
            </a:endParaRPr>
          </a:p>
          <a:p>
            <a:pPr algn="just">
              <a:lnSpc>
                <a:spcPts val="1800"/>
              </a:lnSpc>
            </a:pPr>
            <a:r>
              <a:rPr lang="en-US" sz="1800">
                <a:solidFill>
                  <a:srgbClr val="000000"/>
                </a:solidFill>
                <a:latin typeface="Josefin Sans"/>
                <a:ea typeface="Josefin Sans"/>
                <a:cs typeface="Josefin Sans"/>
                <a:sym typeface="Josefin Sans"/>
              </a:rPr>
              <a:t>Warm American Style Pancake &amp; Vanilla Ice Cream (v) </a:t>
            </a:r>
          </a:p>
          <a:p>
            <a:pPr algn="l">
              <a:lnSpc>
                <a:spcPts val="1800"/>
              </a:lnSpc>
            </a:pPr>
            <a:endParaRPr lang="en-US" sz="1800">
              <a:solidFill>
                <a:srgbClr val="000000"/>
              </a:solidFill>
              <a:latin typeface="Josefin Sans"/>
              <a:ea typeface="Josefin Sans"/>
              <a:cs typeface="Josefin Sans"/>
              <a:sym typeface="Josefin Sans"/>
            </a:endParaRPr>
          </a:p>
          <a:p>
            <a:pPr algn="ctr">
              <a:lnSpc>
                <a:spcPts val="1800"/>
              </a:lnSpc>
              <a:spcBef>
                <a:spcPct val="0"/>
              </a:spcBef>
            </a:pPr>
            <a:endParaRPr lang="en-US" sz="1800">
              <a:solidFill>
                <a:srgbClr val="000000"/>
              </a:solidFill>
              <a:latin typeface="Josefin Sans"/>
              <a:ea typeface="Josefin Sans"/>
              <a:cs typeface="Josefin Sans"/>
              <a:sym typeface="Josefin Sans"/>
            </a:endParaRPr>
          </a:p>
        </p:txBody>
      </p:sp>
      <p:sp>
        <p:nvSpPr>
          <p:cNvPr id="15" name="TextBox 15"/>
          <p:cNvSpPr txBox="1"/>
          <p:nvPr/>
        </p:nvSpPr>
        <p:spPr>
          <a:xfrm>
            <a:off x="8131783" y="2660941"/>
            <a:ext cx="1971126" cy="255270"/>
          </a:xfrm>
          <a:prstGeom prst="rect">
            <a:avLst/>
          </a:prstGeom>
        </p:spPr>
        <p:txBody>
          <a:bodyPr lIns="0" tIns="0" rIns="0" bIns="0" rtlCol="0" anchor="t">
            <a:spAutoFit/>
          </a:bodyPr>
          <a:lstStyle/>
          <a:p>
            <a:pPr algn="ctr">
              <a:lnSpc>
                <a:spcPts val="1800"/>
              </a:lnSpc>
            </a:pPr>
            <a:r>
              <a:rPr lang="en-US" sz="1800">
                <a:solidFill>
                  <a:srgbClr val="000000"/>
                </a:solidFill>
                <a:latin typeface="Josefin Sans"/>
                <a:ea typeface="Josefin Sans"/>
                <a:cs typeface="Josefin Sans"/>
                <a:sym typeface="Josefin Sans"/>
              </a:rPr>
              <a:t>Desserts</a:t>
            </a:r>
          </a:p>
        </p:txBody>
      </p:sp>
      <p:sp>
        <p:nvSpPr>
          <p:cNvPr id="16" name="TextBox 16"/>
          <p:cNvSpPr txBox="1"/>
          <p:nvPr/>
        </p:nvSpPr>
        <p:spPr>
          <a:xfrm>
            <a:off x="2641323" y="2533306"/>
            <a:ext cx="1537279" cy="612140"/>
          </a:xfrm>
          <a:prstGeom prst="rect">
            <a:avLst/>
          </a:prstGeom>
        </p:spPr>
        <p:txBody>
          <a:bodyPr lIns="0" tIns="0" rIns="0" bIns="0" rtlCol="0" anchor="t">
            <a:spAutoFit/>
          </a:bodyPr>
          <a:lstStyle/>
          <a:p>
            <a:pPr algn="ctr">
              <a:lnSpc>
                <a:spcPts val="1599"/>
              </a:lnSpc>
              <a:spcBef>
                <a:spcPct val="0"/>
              </a:spcBef>
            </a:pPr>
            <a:r>
              <a:rPr lang="en-US" sz="1599">
                <a:solidFill>
                  <a:srgbClr val="000000"/>
                </a:solidFill>
                <a:latin typeface="More Sugar"/>
                <a:ea typeface="More Sugar"/>
                <a:cs typeface="More Sugar"/>
                <a:sym typeface="More Sugar"/>
              </a:rPr>
              <a:t>My name is Stanley the Stag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06594" y="175890"/>
            <a:ext cx="1308506" cy="1839727"/>
          </a:xfrm>
          <a:custGeom>
            <a:avLst/>
            <a:gdLst/>
            <a:ahLst/>
            <a:cxnLst/>
            <a:rect l="l" t="t" r="r" b="b"/>
            <a:pathLst>
              <a:path w="1308506" h="1839727">
                <a:moveTo>
                  <a:pt x="0" y="0"/>
                </a:moveTo>
                <a:lnTo>
                  <a:pt x="1308506" y="0"/>
                </a:lnTo>
                <a:lnTo>
                  <a:pt x="1308506" y="1839727"/>
                </a:lnTo>
                <a:lnTo>
                  <a:pt x="0" y="18397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82087" y="503617"/>
            <a:ext cx="2264220" cy="3024000"/>
          </a:xfrm>
          <a:custGeom>
            <a:avLst/>
            <a:gdLst/>
            <a:ahLst/>
            <a:cxnLst/>
            <a:rect l="l" t="t" r="r" b="b"/>
            <a:pathLst>
              <a:path w="2264220" h="3024000">
                <a:moveTo>
                  <a:pt x="0" y="0"/>
                </a:moveTo>
                <a:lnTo>
                  <a:pt x="2264220" y="0"/>
                </a:lnTo>
                <a:lnTo>
                  <a:pt x="226422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8533871" y="2811593"/>
            <a:ext cx="2092860" cy="3024000"/>
          </a:xfrm>
          <a:custGeom>
            <a:avLst/>
            <a:gdLst/>
            <a:ahLst/>
            <a:cxnLst/>
            <a:rect l="l" t="t" r="r" b="b"/>
            <a:pathLst>
              <a:path w="2092860" h="3024000">
                <a:moveTo>
                  <a:pt x="0" y="0"/>
                </a:moveTo>
                <a:lnTo>
                  <a:pt x="2092860" y="0"/>
                </a:lnTo>
                <a:lnTo>
                  <a:pt x="209286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4330440" y="175890"/>
            <a:ext cx="1600377" cy="1132694"/>
          </a:xfrm>
          <a:custGeom>
            <a:avLst/>
            <a:gdLst/>
            <a:ahLst/>
            <a:cxnLst/>
            <a:rect l="l" t="t" r="r" b="b"/>
            <a:pathLst>
              <a:path w="1600377" h="1132694">
                <a:moveTo>
                  <a:pt x="0" y="0"/>
                </a:moveTo>
                <a:lnTo>
                  <a:pt x="1600377" y="0"/>
                </a:lnTo>
                <a:lnTo>
                  <a:pt x="1600377" y="1132694"/>
                </a:lnTo>
                <a:lnTo>
                  <a:pt x="0" y="1132694"/>
                </a:lnTo>
                <a:lnTo>
                  <a:pt x="0" y="0"/>
                </a:lnTo>
                <a:close/>
              </a:path>
            </a:pathLst>
          </a:custGeom>
          <a:blipFill>
            <a:blip r:embed="rId8"/>
            <a:stretch>
              <a:fillRect/>
            </a:stretch>
          </a:blipFill>
        </p:spPr>
        <p:txBody>
          <a:bodyPr/>
          <a:lstStyle/>
          <a:p>
            <a:endParaRPr lang="en-GB"/>
          </a:p>
        </p:txBody>
      </p:sp>
      <p:sp>
        <p:nvSpPr>
          <p:cNvPr id="6" name="Freeform 6"/>
          <p:cNvSpPr/>
          <p:nvPr/>
        </p:nvSpPr>
        <p:spPr>
          <a:xfrm rot="-5400000">
            <a:off x="3859073" y="783000"/>
            <a:ext cx="3343651" cy="5808886"/>
          </a:xfrm>
          <a:custGeom>
            <a:avLst/>
            <a:gdLst/>
            <a:ahLst/>
            <a:cxnLst/>
            <a:rect l="l" t="t" r="r" b="b"/>
            <a:pathLst>
              <a:path w="3343651" h="5808886">
                <a:moveTo>
                  <a:pt x="0" y="0"/>
                </a:moveTo>
                <a:lnTo>
                  <a:pt x="3343652" y="0"/>
                </a:lnTo>
                <a:lnTo>
                  <a:pt x="3343652" y="5808886"/>
                </a:lnTo>
                <a:lnTo>
                  <a:pt x="0" y="58088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8546659" y="1418790"/>
            <a:ext cx="1033642" cy="1288028"/>
          </a:xfrm>
          <a:custGeom>
            <a:avLst/>
            <a:gdLst/>
            <a:ahLst/>
            <a:cxnLst/>
            <a:rect l="l" t="t" r="r" b="b"/>
            <a:pathLst>
              <a:path w="1033642" h="1288028">
                <a:moveTo>
                  <a:pt x="0" y="0"/>
                </a:moveTo>
                <a:lnTo>
                  <a:pt x="1033642" y="0"/>
                </a:lnTo>
                <a:lnTo>
                  <a:pt x="1033642" y="1288028"/>
                </a:lnTo>
                <a:lnTo>
                  <a:pt x="0" y="12880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740888" y="5418911"/>
            <a:ext cx="1309856" cy="2066835"/>
          </a:xfrm>
          <a:custGeom>
            <a:avLst/>
            <a:gdLst/>
            <a:ahLst/>
            <a:cxnLst/>
            <a:rect l="l" t="t" r="r" b="b"/>
            <a:pathLst>
              <a:path w="1309856" h="2066835">
                <a:moveTo>
                  <a:pt x="0" y="0"/>
                </a:moveTo>
                <a:lnTo>
                  <a:pt x="1309857" y="0"/>
                </a:lnTo>
                <a:lnTo>
                  <a:pt x="1309857" y="2066835"/>
                </a:lnTo>
                <a:lnTo>
                  <a:pt x="0" y="20668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9" name="Freeform 9"/>
          <p:cNvSpPr/>
          <p:nvPr/>
        </p:nvSpPr>
        <p:spPr>
          <a:xfrm>
            <a:off x="238577" y="3503889"/>
            <a:ext cx="975620" cy="1855379"/>
          </a:xfrm>
          <a:custGeom>
            <a:avLst/>
            <a:gdLst/>
            <a:ahLst/>
            <a:cxnLst/>
            <a:rect l="l" t="t" r="r" b="b"/>
            <a:pathLst>
              <a:path w="975620" h="1855379">
                <a:moveTo>
                  <a:pt x="0" y="0"/>
                </a:moveTo>
                <a:lnTo>
                  <a:pt x="975620" y="0"/>
                </a:lnTo>
                <a:lnTo>
                  <a:pt x="975620" y="1855380"/>
                </a:lnTo>
                <a:lnTo>
                  <a:pt x="0" y="18553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0" name="Freeform 10"/>
          <p:cNvSpPr/>
          <p:nvPr/>
        </p:nvSpPr>
        <p:spPr>
          <a:xfrm>
            <a:off x="5012107" y="5418911"/>
            <a:ext cx="2192928" cy="2066835"/>
          </a:xfrm>
          <a:custGeom>
            <a:avLst/>
            <a:gdLst/>
            <a:ahLst/>
            <a:cxnLst/>
            <a:rect l="l" t="t" r="r" b="b"/>
            <a:pathLst>
              <a:path w="2192928" h="2066835">
                <a:moveTo>
                  <a:pt x="0" y="0"/>
                </a:moveTo>
                <a:lnTo>
                  <a:pt x="2192928" y="0"/>
                </a:lnTo>
                <a:lnTo>
                  <a:pt x="2192928" y="2066835"/>
                </a:lnTo>
                <a:lnTo>
                  <a:pt x="0" y="2066835"/>
                </a:lnTo>
                <a:lnTo>
                  <a:pt x="0" y="0"/>
                </a:lnTo>
                <a:close/>
              </a:path>
            </a:pathLst>
          </a:custGeom>
          <a:blipFill>
            <a:blip r:embed="rId17"/>
            <a:stretch>
              <a:fillRect/>
            </a:stretch>
          </a:blipFill>
        </p:spPr>
        <p:txBody>
          <a:bodyPr/>
          <a:lstStyle/>
          <a:p>
            <a:endParaRPr lang="en-GB"/>
          </a:p>
        </p:txBody>
      </p:sp>
      <p:sp>
        <p:nvSpPr>
          <p:cNvPr id="11" name="Freeform 11"/>
          <p:cNvSpPr/>
          <p:nvPr/>
        </p:nvSpPr>
        <p:spPr>
          <a:xfrm>
            <a:off x="7178974" y="5387961"/>
            <a:ext cx="2027621" cy="2128736"/>
          </a:xfrm>
          <a:custGeom>
            <a:avLst/>
            <a:gdLst/>
            <a:ahLst/>
            <a:cxnLst/>
            <a:rect l="l" t="t" r="r" b="b"/>
            <a:pathLst>
              <a:path w="2027621" h="2128736">
                <a:moveTo>
                  <a:pt x="0" y="0"/>
                </a:moveTo>
                <a:lnTo>
                  <a:pt x="2027620" y="0"/>
                </a:lnTo>
                <a:lnTo>
                  <a:pt x="2027620" y="2128735"/>
                </a:lnTo>
                <a:lnTo>
                  <a:pt x="0" y="21287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2" name="Freeform 12"/>
          <p:cNvSpPr/>
          <p:nvPr/>
        </p:nvSpPr>
        <p:spPr>
          <a:xfrm>
            <a:off x="2852536" y="5473569"/>
            <a:ext cx="1712655" cy="2004082"/>
          </a:xfrm>
          <a:custGeom>
            <a:avLst/>
            <a:gdLst/>
            <a:ahLst/>
            <a:cxnLst/>
            <a:rect l="l" t="t" r="r" b="b"/>
            <a:pathLst>
              <a:path w="1712655" h="2004082">
                <a:moveTo>
                  <a:pt x="0" y="0"/>
                </a:moveTo>
                <a:lnTo>
                  <a:pt x="1712655" y="0"/>
                </a:lnTo>
                <a:lnTo>
                  <a:pt x="1712655" y="2004082"/>
                </a:lnTo>
                <a:lnTo>
                  <a:pt x="0" y="2004082"/>
                </a:lnTo>
                <a:lnTo>
                  <a:pt x="0" y="0"/>
                </a:lnTo>
                <a:close/>
              </a:path>
            </a:pathLst>
          </a:custGeom>
          <a:blipFill>
            <a:blip r:embed="rId20"/>
            <a:stretch>
              <a:fillRect/>
            </a:stretch>
          </a:blipFill>
        </p:spPr>
        <p:txBody>
          <a:bodyPr/>
          <a:lstStyle/>
          <a:p>
            <a:endParaRPr lang="en-GB"/>
          </a:p>
        </p:txBody>
      </p:sp>
      <p:sp>
        <p:nvSpPr>
          <p:cNvPr id="13" name="TextBox 13"/>
          <p:cNvSpPr txBox="1"/>
          <p:nvPr/>
        </p:nvSpPr>
        <p:spPr>
          <a:xfrm>
            <a:off x="2441557" y="1371165"/>
            <a:ext cx="5808886" cy="365760"/>
          </a:xfrm>
          <a:prstGeom prst="rect">
            <a:avLst/>
          </a:prstGeom>
        </p:spPr>
        <p:txBody>
          <a:bodyPr lIns="0" tIns="0" rIns="0" bIns="0" rtlCol="0" anchor="t">
            <a:spAutoFit/>
          </a:bodyPr>
          <a:lstStyle/>
          <a:p>
            <a:pPr algn="ctr">
              <a:lnSpc>
                <a:spcPts val="2940"/>
              </a:lnSpc>
            </a:pPr>
            <a:r>
              <a:rPr lang="en-US" sz="2100">
                <a:solidFill>
                  <a:srgbClr val="000000"/>
                </a:solidFill>
                <a:latin typeface="KG Primary Penmanship"/>
                <a:ea typeface="KG Primary Penmanship"/>
                <a:cs typeface="KG Primary Penmanship"/>
                <a:sym typeface="KG Primary Penmanship"/>
              </a:rPr>
              <a:t>Help the deer to get the carrot by solving the maze.</a:t>
            </a:r>
          </a:p>
        </p:txBody>
      </p:sp>
      <p:sp>
        <p:nvSpPr>
          <p:cNvPr id="14" name="TextBox 14"/>
          <p:cNvSpPr txBox="1"/>
          <p:nvPr/>
        </p:nvSpPr>
        <p:spPr>
          <a:xfrm>
            <a:off x="4764070" y="525573"/>
            <a:ext cx="5171930" cy="788442"/>
          </a:xfrm>
          <a:prstGeom prst="rect">
            <a:avLst/>
          </a:prstGeom>
        </p:spPr>
        <p:txBody>
          <a:bodyPr lIns="0" tIns="0" rIns="0" bIns="0" rtlCol="0" anchor="t">
            <a:spAutoFit/>
          </a:bodyPr>
          <a:lstStyle/>
          <a:p>
            <a:pPr algn="ctr">
              <a:lnSpc>
                <a:spcPts val="6417"/>
              </a:lnSpc>
            </a:pPr>
            <a:r>
              <a:rPr lang="en-US" sz="4583" b="1">
                <a:solidFill>
                  <a:srgbClr val="E45A00"/>
                </a:solidFill>
                <a:latin typeface="Genty Sans"/>
                <a:ea typeface="Genty Sans"/>
                <a:cs typeface="Genty Sans"/>
                <a:sym typeface="Genty Sans"/>
              </a:rPr>
              <a:t>Deer Maze</a:t>
            </a:r>
          </a:p>
        </p:txBody>
      </p:sp>
      <p:sp>
        <p:nvSpPr>
          <p:cNvPr id="15" name="Freeform 15"/>
          <p:cNvSpPr/>
          <p:nvPr/>
        </p:nvSpPr>
        <p:spPr>
          <a:xfrm>
            <a:off x="1872684" y="0"/>
            <a:ext cx="2045629" cy="1736925"/>
          </a:xfrm>
          <a:custGeom>
            <a:avLst/>
            <a:gdLst/>
            <a:ahLst/>
            <a:cxnLst/>
            <a:rect l="l" t="t" r="r" b="b"/>
            <a:pathLst>
              <a:path w="2045629" h="1736925">
                <a:moveTo>
                  <a:pt x="0" y="0"/>
                </a:moveTo>
                <a:lnTo>
                  <a:pt x="2045629" y="0"/>
                </a:lnTo>
                <a:lnTo>
                  <a:pt x="2045629" y="1736925"/>
                </a:lnTo>
                <a:lnTo>
                  <a:pt x="0" y="173692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6" name="TextBox 16"/>
          <p:cNvSpPr txBox="1"/>
          <p:nvPr/>
        </p:nvSpPr>
        <p:spPr>
          <a:xfrm>
            <a:off x="2082133" y="383257"/>
            <a:ext cx="1626730" cy="584162"/>
          </a:xfrm>
          <a:prstGeom prst="rect">
            <a:avLst/>
          </a:prstGeom>
        </p:spPr>
        <p:txBody>
          <a:bodyPr lIns="0" tIns="0" rIns="0" bIns="0" rtlCol="0" anchor="t">
            <a:spAutoFit/>
          </a:bodyPr>
          <a:lstStyle/>
          <a:p>
            <a:pPr algn="ctr">
              <a:lnSpc>
                <a:spcPts val="1506"/>
              </a:lnSpc>
              <a:spcBef>
                <a:spcPct val="0"/>
              </a:spcBef>
            </a:pPr>
            <a:r>
              <a:rPr lang="en-US" sz="1506">
                <a:solidFill>
                  <a:srgbClr val="000000"/>
                </a:solidFill>
                <a:latin typeface="More Sugar"/>
                <a:ea typeface="More Sugar"/>
                <a:cs typeface="More Sugar"/>
                <a:sym typeface="More Sugar"/>
              </a:rPr>
              <a:t>Few of Stanely’s friends at the forest of arden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D39EA1F9C58448A5CD3A3362DACB5" ma:contentTypeVersion="17" ma:contentTypeDescription="Create a new document." ma:contentTypeScope="" ma:versionID="2271945773ccdb84205524428261b6d7">
  <xsd:schema xmlns:xsd="http://www.w3.org/2001/XMLSchema" xmlns:xs="http://www.w3.org/2001/XMLSchema" xmlns:p="http://schemas.microsoft.com/office/2006/metadata/properties" xmlns:ns1="http://schemas.microsoft.com/sharepoint/v3" xmlns:ns2="f994ca22-4716-4e66-92a2-74d5a2bdab3b" xmlns:ns3="bc9a63d7-f9c2-4e56-9ac3-a5f4ee6ab9bd" targetNamespace="http://schemas.microsoft.com/office/2006/metadata/properties" ma:root="true" ma:fieldsID="6502885f7c8b31bd598944ef0dd82d4b" ns1:_="" ns2:_="" ns3:_="">
    <xsd:import namespace="http://schemas.microsoft.com/sharepoint/v3"/>
    <xsd:import namespace="f994ca22-4716-4e66-92a2-74d5a2bdab3b"/>
    <xsd:import namespace="bc9a63d7-f9c2-4e56-9ac3-a5f4ee6ab9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4ca22-4716-4e66-92a2-74d5a2bdab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ef54cce-1d99-48c0-bdb6-9bc27bba0dbc}" ma:internalName="TaxCatchAll" ma:showField="CatchAllData" ma:web="f994ca22-4716-4e66-92a2-74d5a2bdab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9a63d7-f9c2-4e56-9ac3-a5f4ee6ab9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279e5d-d6d2-4158-9f25-f4cfb077736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c9a63d7-f9c2-4e56-9ac3-a5f4ee6ab9bd">
      <Terms xmlns="http://schemas.microsoft.com/office/infopath/2007/PartnerControls"/>
    </lcf76f155ced4ddcb4097134ff3c332f>
    <_ip_UnifiedCompliancePolicyProperties xmlns="http://schemas.microsoft.com/sharepoint/v3" xsi:nil="true"/>
    <TaxCatchAll xmlns="f994ca22-4716-4e66-92a2-74d5a2bdab3b" xsi:nil="true"/>
  </documentManagement>
</p:properties>
</file>

<file path=customXml/itemProps1.xml><?xml version="1.0" encoding="utf-8"?>
<ds:datastoreItem xmlns:ds="http://schemas.openxmlformats.org/officeDocument/2006/customXml" ds:itemID="{8BD90A21-FF84-4B9E-AFA1-9BA367991987}"/>
</file>

<file path=customXml/itemProps2.xml><?xml version="1.0" encoding="utf-8"?>
<ds:datastoreItem xmlns:ds="http://schemas.openxmlformats.org/officeDocument/2006/customXml" ds:itemID="{49033464-B680-4E7C-9F3F-E9DBEF71EDB2}"/>
</file>

<file path=customXml/itemProps3.xml><?xml version="1.0" encoding="utf-8"?>
<ds:datastoreItem xmlns:ds="http://schemas.openxmlformats.org/officeDocument/2006/customXml" ds:itemID="{E3355F50-7830-4370-9428-B72B1917571F}"/>
</file>

<file path=docProps/app.xml><?xml version="1.0" encoding="utf-8"?>
<Properties xmlns="http://schemas.openxmlformats.org/officeDocument/2006/extended-properties" xmlns:vt="http://schemas.openxmlformats.org/officeDocument/2006/docPropsVTypes">
  <TotalTime>4</TotalTime>
  <Words>269</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More Sugar</vt:lpstr>
      <vt:lpstr>KG Primary Penmanship</vt:lpstr>
      <vt:lpstr>Cormorant Garamond</vt:lpstr>
      <vt:lpstr>Arial</vt:lpstr>
      <vt:lpstr>Genty Sans</vt:lpstr>
      <vt:lpstr>Josefin Sans</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 Coloring Worksheet Set</dc:title>
  <dc:creator>Franklyn D’Costa</dc:creator>
  <cp:lastModifiedBy>Franklyn D’Costa</cp:lastModifiedBy>
  <cp:revision>2</cp:revision>
  <cp:lastPrinted>2025-03-01T19:13:35Z</cp:lastPrinted>
  <dcterms:created xsi:type="dcterms:W3CDTF">2006-08-16T00:00:00Z</dcterms:created>
  <dcterms:modified xsi:type="dcterms:W3CDTF">2025-03-01T19:14:52Z</dcterms:modified>
  <dc:identifier>DAGgZD12pAw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0x01010030DD39EA1F9C58448A5CD3A3362DACB5</vt:lpwstr>
  </property>
</Properties>
</file>